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342" r:id="rId5"/>
    <p:sldId id="351" r:id="rId6"/>
    <p:sldId id="348" r:id="rId7"/>
    <p:sldId id="355" r:id="rId8"/>
    <p:sldId id="357" r:id="rId9"/>
    <p:sldId id="353" r:id="rId10"/>
    <p:sldId id="349" r:id="rId11"/>
    <p:sldId id="361" r:id="rId12"/>
    <p:sldId id="358" r:id="rId13"/>
    <p:sldId id="362" r:id="rId14"/>
    <p:sldId id="35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1522"/>
    <a:srgbClr val="0520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1027913516230527E-2"/>
          <c:y val="3.1955839774171872E-2"/>
          <c:w val="0.90790265244270518"/>
          <c:h val="0.68106108283425892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45"/>
        <c:overlap val="100"/>
        <c:axId val="2013931760"/>
        <c:axId val="1657974847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Sheet1!$B$2:$B$31</c15:sqref>
                        </c15:formulaRef>
                      </c:ext>
                    </c:extLst>
                    <c:strCache>
                      <c:ptCount val="30"/>
                      <c:pt idx="0">
                        <c:v>53</c:v>
                      </c:pt>
                      <c:pt idx="1">
                        <c:v>40</c:v>
                      </c:pt>
                      <c:pt idx="2">
                        <c:v>42</c:v>
                      </c:pt>
                      <c:pt idx="3">
                        <c:v>45</c:v>
                      </c:pt>
                      <c:pt idx="4">
                        <c:v>51</c:v>
                      </c:pt>
                      <c:pt idx="5">
                        <c:v>42</c:v>
                      </c:pt>
                      <c:pt idx="6">
                        <c:v>44</c:v>
                      </c:pt>
                      <c:pt idx="7">
                        <c:v>40</c:v>
                      </c:pt>
                      <c:pt idx="8">
                        <c:v>42</c:v>
                      </c:pt>
                      <c:pt idx="9">
                        <c:v>55</c:v>
                      </c:pt>
                      <c:pt idx="10">
                        <c:v>42</c:v>
                      </c:pt>
                      <c:pt idx="11">
                        <c:v>55</c:v>
                      </c:pt>
                      <c:pt idx="12">
                        <c:v>20</c:v>
                      </c:pt>
                      <c:pt idx="13">
                        <c:v>65</c:v>
                      </c:pt>
                      <c:pt idx="14">
                        <c:v>55</c:v>
                      </c:pt>
                      <c:pt idx="15">
                        <c:v>65</c:v>
                      </c:pt>
                      <c:pt idx="16">
                        <c:v>20</c:v>
                      </c:pt>
                      <c:pt idx="17">
                        <c:v>60</c:v>
                      </c:pt>
                      <c:pt idx="18">
                        <c:v>42</c:v>
                      </c:pt>
                      <c:pt idx="19">
                        <c:v>10</c:v>
                      </c:pt>
                      <c:pt idx="20">
                        <c:v>42</c:v>
                      </c:pt>
                      <c:pt idx="21">
                        <c:v>20</c:v>
                      </c:pt>
                      <c:pt idx="22">
                        <c:v>65</c:v>
                      </c:pt>
                      <c:pt idx="23">
                        <c:v>35</c:v>
                      </c:pt>
                      <c:pt idx="24">
                        <c:v>55</c:v>
                      </c:pt>
                      <c:pt idx="25">
                        <c:v>55</c:v>
                      </c:pt>
                      <c:pt idx="26">
                        <c:v>10</c:v>
                      </c:pt>
                      <c:pt idx="27">
                        <c:v>42</c:v>
                      </c:pt>
                      <c:pt idx="28">
                        <c:v>20</c:v>
                      </c:pt>
                      <c:pt idx="29">
                        <c:v>19</c:v>
                      </c:pt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5"/>
                      </a:gs>
                      <a:gs pos="75000">
                        <a:schemeClr val="accent5">
                          <a:lumMod val="60000"/>
                          <a:lumOff val="40000"/>
                        </a:schemeClr>
                      </a:gs>
                      <a:gs pos="51000">
                        <a:schemeClr val="accent5">
                          <a:alpha val="75000"/>
                        </a:schemeClr>
                      </a:gs>
                      <a:gs pos="100000">
                        <a:schemeClr val="accent5"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Sheet1!$A$2:$A$31</c15:sqref>
                        </c15:formulaRef>
                      </c:ext>
                    </c:extLst>
                    <c:numCache>
                      <c:formatCode>General</c:formatCode>
                      <c:ptCount val="30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  <c:pt idx="24">
                        <c:v>24</c:v>
                      </c:pt>
                      <c:pt idx="25">
                        <c:v>25</c:v>
                      </c:pt>
                      <c:pt idx="26">
                        <c:v>26</c:v>
                      </c:pt>
                      <c:pt idx="27">
                        <c:v>27</c:v>
                      </c:pt>
                      <c:pt idx="28">
                        <c:v>28</c:v>
                      </c:pt>
                      <c:pt idx="29">
                        <c:v>29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Sheet1!$C$3:$C$33</c15:sqref>
                        </c15:formulaRef>
                      </c:ext>
                    </c:extLst>
                    <c:numCache>
                      <c:formatCode>General</c:formatCode>
                      <c:ptCount val="31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8561-4D26-9D67-AAC953EA89E9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4"/>
                      </a:gs>
                      <a:gs pos="75000">
                        <a:schemeClr val="accent4">
                          <a:lumMod val="60000"/>
                          <a:lumOff val="40000"/>
                        </a:schemeClr>
                      </a:gs>
                      <a:gs pos="51000">
                        <a:schemeClr val="accent4">
                          <a:alpha val="75000"/>
                        </a:schemeClr>
                      </a:gs>
                      <a:gs pos="100000">
                        <a:schemeClr val="accent4"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Sheet1!$A$2:$A$31</c15:sqref>
                        </c15:formulaRef>
                      </c:ext>
                    </c:extLst>
                    <c:numCache>
                      <c:formatCode>General</c:formatCode>
                      <c:ptCount val="30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  <c:pt idx="24">
                        <c:v>24</c:v>
                      </c:pt>
                      <c:pt idx="25">
                        <c:v>25</c:v>
                      </c:pt>
                      <c:pt idx="26">
                        <c:v>26</c:v>
                      </c:pt>
                      <c:pt idx="27">
                        <c:v>27</c:v>
                      </c:pt>
                      <c:pt idx="28">
                        <c:v>28</c:v>
                      </c:pt>
                      <c:pt idx="29">
                        <c:v>29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Sheet1!$D$3:$D$33</c15:sqref>
                        </c15:formulaRef>
                      </c:ext>
                    </c:extLst>
                    <c:numCache>
                      <c:formatCode>General</c:formatCode>
                      <c:ptCount val="31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8561-4D26-9D67-AAC953EA89E9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6">
                          <a:lumMod val="60000"/>
                        </a:schemeClr>
                      </a:gs>
                      <a:gs pos="75000">
                        <a:schemeClr val="accent6">
                          <a:lumMod val="60000"/>
                          <a:lumMod val="60000"/>
                          <a:lumOff val="40000"/>
                        </a:schemeClr>
                      </a:gs>
                      <a:gs pos="51000">
                        <a:schemeClr val="accent6">
                          <a:lumMod val="60000"/>
                          <a:alpha val="75000"/>
                        </a:schemeClr>
                      </a:gs>
                      <a:gs pos="100000">
                        <a:schemeClr val="accent6">
                          <a:lumMod val="60000"/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Sheet1!$A$2:$A$31</c15:sqref>
                        </c15:formulaRef>
                      </c:ext>
                    </c:extLst>
                    <c:numCache>
                      <c:formatCode>General</c:formatCode>
                      <c:ptCount val="30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  <c:pt idx="24">
                        <c:v>24</c:v>
                      </c:pt>
                      <c:pt idx="25">
                        <c:v>25</c:v>
                      </c:pt>
                      <c:pt idx="26">
                        <c:v>26</c:v>
                      </c:pt>
                      <c:pt idx="27">
                        <c:v>27</c:v>
                      </c:pt>
                      <c:pt idx="28">
                        <c:v>28</c:v>
                      </c:pt>
                      <c:pt idx="29">
                        <c:v>29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Sheet1!$E$3:$E$33</c15:sqref>
                        </c15:formulaRef>
                      </c:ext>
                    </c:extLst>
                    <c:numCache>
                      <c:formatCode>General</c:formatCode>
                      <c:ptCount val="31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8561-4D26-9D67-AAC953EA89E9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5">
                          <a:lumMod val="60000"/>
                        </a:schemeClr>
                      </a:gs>
                      <a:gs pos="75000">
                        <a:schemeClr val="accent5">
                          <a:lumMod val="60000"/>
                          <a:lumMod val="60000"/>
                          <a:lumOff val="40000"/>
                        </a:schemeClr>
                      </a:gs>
                      <a:gs pos="51000">
                        <a:schemeClr val="accent5">
                          <a:lumMod val="60000"/>
                          <a:alpha val="75000"/>
                        </a:schemeClr>
                      </a:gs>
                      <a:gs pos="100000">
                        <a:schemeClr val="accent5">
                          <a:lumMod val="60000"/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Sheet1!$A$2:$A$31</c15:sqref>
                        </c15:formulaRef>
                      </c:ext>
                    </c:extLst>
                    <c:numCache>
                      <c:formatCode>General</c:formatCode>
                      <c:ptCount val="30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  <c:pt idx="24">
                        <c:v>24</c:v>
                      </c:pt>
                      <c:pt idx="25">
                        <c:v>25</c:v>
                      </c:pt>
                      <c:pt idx="26">
                        <c:v>26</c:v>
                      </c:pt>
                      <c:pt idx="27">
                        <c:v>27</c:v>
                      </c:pt>
                      <c:pt idx="28">
                        <c:v>28</c:v>
                      </c:pt>
                      <c:pt idx="29">
                        <c:v>29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Sheet1!$F$3:$F$33</c15:sqref>
                        </c15:formulaRef>
                      </c:ext>
                    </c:extLst>
                    <c:numCache>
                      <c:formatCode>General</c:formatCode>
                      <c:ptCount val="31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8561-4D26-9D67-AAC953EA89E9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4">
                          <a:lumMod val="60000"/>
                        </a:schemeClr>
                      </a:gs>
                      <a:gs pos="75000">
                        <a:schemeClr val="accent4">
                          <a:lumMod val="60000"/>
                          <a:lumMod val="60000"/>
                          <a:lumOff val="40000"/>
                        </a:schemeClr>
                      </a:gs>
                      <a:gs pos="51000">
                        <a:schemeClr val="accent4">
                          <a:lumMod val="60000"/>
                          <a:alpha val="75000"/>
                        </a:schemeClr>
                      </a:gs>
                      <a:gs pos="100000">
                        <a:schemeClr val="accent4">
                          <a:lumMod val="60000"/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Sheet1!$A$2:$A$31</c15:sqref>
                        </c15:formulaRef>
                      </c:ext>
                    </c:extLst>
                    <c:numCache>
                      <c:formatCode>General</c:formatCode>
                      <c:ptCount val="30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  <c:pt idx="24">
                        <c:v>24</c:v>
                      </c:pt>
                      <c:pt idx="25">
                        <c:v>25</c:v>
                      </c:pt>
                      <c:pt idx="26">
                        <c:v>26</c:v>
                      </c:pt>
                      <c:pt idx="27">
                        <c:v>27</c:v>
                      </c:pt>
                      <c:pt idx="28">
                        <c:v>28</c:v>
                      </c:pt>
                      <c:pt idx="29">
                        <c:v>29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Sheet1!$G$3:$G$33</c15:sqref>
                        </c15:formulaRef>
                      </c:ext>
                    </c:extLst>
                    <c:numCache>
                      <c:formatCode>General</c:formatCode>
                      <c:ptCount val="31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8561-4D26-9D67-AAC953EA89E9}"/>
                  </c:ext>
                </c:extLst>
              </c15:ser>
            </c15:filteredBarSeries>
          </c:ext>
        </c:extLst>
      </c:barChar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Count</c:v>
                </c:pt>
              </c:strCache>
            </c:strRef>
          </c:tx>
          <c:spPr>
            <a:gradFill flip="none" rotWithShape="1">
              <a:gsLst>
                <a:gs pos="0">
                  <a:schemeClr val="accent6">
                    <a:lumMod val="89000"/>
                  </a:schemeClr>
                </a:gs>
                <a:gs pos="23000">
                  <a:schemeClr val="accent6">
                    <a:lumMod val="89000"/>
                  </a:schemeClr>
                </a:gs>
                <a:gs pos="69000">
                  <a:schemeClr val="accent6">
                    <a:lumMod val="75000"/>
                  </a:schemeClr>
                </a:gs>
                <a:gs pos="97000">
                  <a:schemeClr val="accent6">
                    <a:lumMod val="70000"/>
                  </a:schemeClr>
                </a:gs>
              </a:gsLst>
              <a:path path="circle">
                <a:fillToRect l="50000" t="50000" r="50000" b="50000"/>
              </a:path>
            </a:gradFill>
            <a:ln w="12700" cap="sq" cmpd="tri">
              <a:noFill/>
              <a:prstDash val="sysDot"/>
            </a:ln>
            <a:effectLst/>
          </c:spPr>
          <c:invertIfNegative val="0"/>
          <c:cat>
            <c:numRef>
              <c:f>Sheet1!$A$2:$A$31</c:f>
              <c:numCache>
                <c:formatCode>General</c:formatCode>
                <c:ptCount val="3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</c:numCache>
            </c:numRef>
          </c:cat>
          <c:val>
            <c:numRef>
              <c:f>Sheet1!$B$2:$B$31</c:f>
              <c:numCache>
                <c:formatCode>General</c:formatCode>
                <c:ptCount val="30"/>
                <c:pt idx="0">
                  <c:v>53</c:v>
                </c:pt>
                <c:pt idx="1">
                  <c:v>40</c:v>
                </c:pt>
                <c:pt idx="2">
                  <c:v>42</c:v>
                </c:pt>
                <c:pt idx="3">
                  <c:v>45</c:v>
                </c:pt>
                <c:pt idx="4">
                  <c:v>51</c:v>
                </c:pt>
                <c:pt idx="5">
                  <c:v>42</c:v>
                </c:pt>
                <c:pt idx="6">
                  <c:v>44</c:v>
                </c:pt>
                <c:pt idx="7">
                  <c:v>40</c:v>
                </c:pt>
                <c:pt idx="8">
                  <c:v>42</c:v>
                </c:pt>
                <c:pt idx="9">
                  <c:v>55</c:v>
                </c:pt>
                <c:pt idx="10">
                  <c:v>42</c:v>
                </c:pt>
                <c:pt idx="11">
                  <c:v>55</c:v>
                </c:pt>
                <c:pt idx="12">
                  <c:v>20</c:v>
                </c:pt>
                <c:pt idx="13">
                  <c:v>65</c:v>
                </c:pt>
                <c:pt idx="14">
                  <c:v>55</c:v>
                </c:pt>
                <c:pt idx="15">
                  <c:v>65</c:v>
                </c:pt>
                <c:pt idx="16">
                  <c:v>20</c:v>
                </c:pt>
                <c:pt idx="17">
                  <c:v>60</c:v>
                </c:pt>
                <c:pt idx="18">
                  <c:v>42</c:v>
                </c:pt>
                <c:pt idx="19">
                  <c:v>10</c:v>
                </c:pt>
                <c:pt idx="20">
                  <c:v>42</c:v>
                </c:pt>
                <c:pt idx="21">
                  <c:v>20</c:v>
                </c:pt>
                <c:pt idx="22">
                  <c:v>65</c:v>
                </c:pt>
                <c:pt idx="23">
                  <c:v>35</c:v>
                </c:pt>
                <c:pt idx="24">
                  <c:v>55</c:v>
                </c:pt>
                <c:pt idx="25">
                  <c:v>55</c:v>
                </c:pt>
                <c:pt idx="26">
                  <c:v>10</c:v>
                </c:pt>
                <c:pt idx="27">
                  <c:v>42</c:v>
                </c:pt>
                <c:pt idx="28">
                  <c:v>20</c:v>
                </c:pt>
                <c:pt idx="29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33-544B-8DBA-F4EB1C07D6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5"/>
        <c:overlap val="100"/>
        <c:axId val="866676000"/>
        <c:axId val="872883024"/>
      </c:barChart>
      <c:catAx>
        <c:axId val="20139317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0" dirty="0">
                    <a:solidFill>
                      <a:schemeClr val="bg1"/>
                    </a:solidFill>
                    <a:effectLst/>
                  </a:rPr>
                  <a:t>feature Index</a:t>
                </a:r>
              </a:p>
            </c:rich>
          </c:tx>
          <c:layout>
            <c:manualLayout>
              <c:xMode val="edge"/>
              <c:yMode val="edge"/>
              <c:x val="0.47528373540924934"/>
              <c:y val="0.7788653490136937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 Nova" panose="020B0504020202020204" pitchFamily="34" charset="0"/>
                <a:ea typeface="+mn-ea"/>
                <a:cs typeface="+mn-cs"/>
              </a:defRPr>
            </a:pPr>
            <a:endParaRPr lang="en-US"/>
          </a:p>
        </c:txPr>
        <c:crossAx val="1657974847"/>
        <c:crosses val="autoZero"/>
        <c:auto val="1"/>
        <c:lblAlgn val="ctr"/>
        <c:lblOffset val="100"/>
        <c:noMultiLvlLbl val="0"/>
      </c:catAx>
      <c:valAx>
        <c:axId val="1657974847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0" dirty="0">
                    <a:solidFill>
                      <a:schemeClr val="bg1"/>
                    </a:solidFill>
                    <a:effectLst/>
                  </a:rPr>
                  <a:t>Importance</a:t>
                </a:r>
              </a:p>
            </c:rich>
          </c:tx>
          <c:layout>
            <c:manualLayout>
              <c:xMode val="edge"/>
              <c:yMode val="edge"/>
              <c:x val="6.4803697989362164E-3"/>
              <c:y val="0.27276575727282842"/>
            </c:manualLayout>
          </c:layout>
          <c:overlay val="0"/>
          <c:spPr>
            <a:noFill/>
            <a:ln>
              <a:noFill/>
            </a:ln>
            <a:effectLst>
              <a:glow rad="127000">
                <a:schemeClr val="accent1"/>
              </a:glow>
            </a:effectLst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>
            <a:glow>
              <a:schemeClr val="accent1">
                <a:alpha val="0"/>
              </a:schemeClr>
            </a:glow>
            <a:softEdge rad="0"/>
          </a:effectLst>
        </c:spPr>
        <c:txPr>
          <a:bodyPr rot="-60000000" spcFirstLastPara="1" vertOverflow="ellipsis" vert="horz" wrap="square" anchor="b" anchorCtr="1"/>
          <a:lstStyle/>
          <a:p>
            <a:pPr>
              <a:defRPr sz="1197" b="0" i="0" u="none" strike="noStrike" kern="1200" baseline="0">
                <a:solidFill>
                  <a:srgbClr val="FFFFFF"/>
                </a:solidFill>
                <a:latin typeface="Arial Nova" panose="020B0504020202020204" pitchFamily="34" charset="0"/>
                <a:ea typeface="+mn-ea"/>
                <a:cs typeface="+mn-cs"/>
              </a:defRPr>
            </a:pPr>
            <a:endParaRPr lang="en-US"/>
          </a:p>
        </c:txPr>
        <c:crossAx val="2013931760"/>
        <c:crosses val="autoZero"/>
        <c:crossBetween val="between"/>
      </c:valAx>
      <c:valAx>
        <c:axId val="872883024"/>
        <c:scaling>
          <c:orientation val="minMax"/>
        </c:scaling>
        <c:delete val="1"/>
        <c:axPos val="r"/>
        <c:numFmt formatCode="General" sourceLinked="1"/>
        <c:majorTickMark val="out"/>
        <c:minorTickMark val="none"/>
        <c:tickLblPos val="nextTo"/>
        <c:crossAx val="866676000"/>
        <c:crosses val="max"/>
        <c:crossBetween val="between"/>
      </c:valAx>
      <c:catAx>
        <c:axId val="866676000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872883024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mpd="sng"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9878447115441887E-2"/>
          <c:y val="3.0214965460605762E-2"/>
          <c:w val="0.87253123169901869"/>
          <c:h val="0.68075675623419996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Run 1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Sheet1!$B$2:$B$11</c:f>
              <c:numCache>
                <c:formatCode>General</c:formatCode>
                <c:ptCount val="10"/>
                <c:pt idx="0">
                  <c:v>4.2000000000000003E-2</c:v>
                </c:pt>
                <c:pt idx="1">
                  <c:v>0.04</c:v>
                </c:pt>
                <c:pt idx="2">
                  <c:v>3.7999999999999999E-2</c:v>
                </c:pt>
                <c:pt idx="3">
                  <c:v>3.4000000000000002E-2</c:v>
                </c:pt>
                <c:pt idx="4">
                  <c:v>0.03</c:v>
                </c:pt>
                <c:pt idx="5">
                  <c:v>2.5999999999999999E-2</c:v>
                </c:pt>
                <c:pt idx="6">
                  <c:v>2.1999999999999999E-2</c:v>
                </c:pt>
                <c:pt idx="7">
                  <c:v>1.7999999999999999E-2</c:v>
                </c:pt>
                <c:pt idx="8">
                  <c:v>1.4E-2</c:v>
                </c:pt>
                <c:pt idx="9">
                  <c:v>0.01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F00E-DB4A-B198-3A8A8892F1D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Run 2</c:v>
                </c:pt>
              </c:strCache>
            </c:strRef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2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Sheet1!$C$2:$C$11</c:f>
              <c:numCache>
                <c:formatCode>General</c:formatCode>
                <c:ptCount val="10"/>
                <c:pt idx="0">
                  <c:v>0.04</c:v>
                </c:pt>
                <c:pt idx="1">
                  <c:v>3.6999999999999998E-2</c:v>
                </c:pt>
                <c:pt idx="2">
                  <c:v>3.4000000000000002E-2</c:v>
                </c:pt>
                <c:pt idx="3">
                  <c:v>3.1E-2</c:v>
                </c:pt>
                <c:pt idx="4">
                  <c:v>2.8000000000000001E-2</c:v>
                </c:pt>
                <c:pt idx="5">
                  <c:v>2.5000000000000001E-2</c:v>
                </c:pt>
                <c:pt idx="6">
                  <c:v>2.1999999999999999E-2</c:v>
                </c:pt>
                <c:pt idx="7">
                  <c:v>1.9E-2</c:v>
                </c:pt>
                <c:pt idx="8">
                  <c:v>1.6E-2</c:v>
                </c:pt>
                <c:pt idx="9">
                  <c:v>0.01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F00E-DB4A-B198-3A8A8892F1D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Run 3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Sheet1!$D$2:$D$11</c:f>
              <c:numCache>
                <c:formatCode>General</c:formatCode>
                <c:ptCount val="10"/>
                <c:pt idx="0">
                  <c:v>0.03</c:v>
                </c:pt>
                <c:pt idx="1">
                  <c:v>2.8000000000000001E-2</c:v>
                </c:pt>
                <c:pt idx="2">
                  <c:v>2.5000000000000001E-2</c:v>
                </c:pt>
                <c:pt idx="3">
                  <c:v>2.1999999999999999E-2</c:v>
                </c:pt>
                <c:pt idx="4">
                  <c:v>1.9E-2</c:v>
                </c:pt>
                <c:pt idx="5">
                  <c:v>1.6E-2</c:v>
                </c:pt>
                <c:pt idx="6">
                  <c:v>1.2999999999999999E-2</c:v>
                </c:pt>
                <c:pt idx="7">
                  <c:v>0.01</c:v>
                </c:pt>
                <c:pt idx="8">
                  <c:v>7.0000000000000001E-3</c:v>
                </c:pt>
                <c:pt idx="9">
                  <c:v>4.0000000000000001E-3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F00E-DB4A-B198-3A8A8892F1D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Run 98</c:v>
                </c:pt>
              </c:strCache>
            </c:strRef>
          </c:tx>
          <c:spPr>
            <a:ln w="22225" cap="rnd">
              <a:solidFill>
                <a:schemeClr val="accent4"/>
              </a:solidFill>
            </a:ln>
            <a:effectLst>
              <a:glow rad="139700">
                <a:schemeClr val="accent4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4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Sheet1!$E$2:$E$11</c:f>
              <c:numCache>
                <c:formatCode>General</c:formatCode>
                <c:ptCount val="10"/>
                <c:pt idx="0">
                  <c:v>3.7999999999999999E-2</c:v>
                </c:pt>
                <c:pt idx="1">
                  <c:v>3.1E-2</c:v>
                </c:pt>
                <c:pt idx="2">
                  <c:v>2.8000000000000001E-2</c:v>
                </c:pt>
                <c:pt idx="3">
                  <c:v>2.5000000000000001E-2</c:v>
                </c:pt>
                <c:pt idx="4">
                  <c:v>2.1999999999999999E-2</c:v>
                </c:pt>
                <c:pt idx="5">
                  <c:v>1.9E-2</c:v>
                </c:pt>
                <c:pt idx="6">
                  <c:v>1.6E-2</c:v>
                </c:pt>
                <c:pt idx="7">
                  <c:v>1.2999999999999999E-2</c:v>
                </c:pt>
                <c:pt idx="8">
                  <c:v>0.01</c:v>
                </c:pt>
                <c:pt idx="9">
                  <c:v>7.0000000000000001E-3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F00E-DB4A-B198-3A8A8892F1D9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Run 99</c:v>
                </c:pt>
              </c:strCache>
            </c:strRef>
          </c:tx>
          <c:spPr>
            <a:ln w="22225" cap="rnd">
              <a:solidFill>
                <a:schemeClr val="bg2"/>
              </a:solidFill>
            </a:ln>
            <a:effectLst>
              <a:glow rad="139700">
                <a:schemeClr val="accent5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5">
                    <a:satMod val="175000"/>
                    <a:alpha val="25000"/>
                  </a:schemeClr>
                </a:glow>
              </a:effectLst>
            </c:spPr>
          </c:marker>
          <c:dPt>
            <c:idx val="8"/>
            <c:marker>
              <c:symbol val="circle"/>
              <c:size val="3"/>
              <c:spPr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>
                  <a:glow rad="63500">
                    <a:schemeClr val="accent5">
                      <a:satMod val="175000"/>
                      <a:alpha val="25000"/>
                    </a:schemeClr>
                  </a:glow>
                </a:effectLst>
              </c:spPr>
            </c:marker>
            <c:bubble3D val="0"/>
            <c:spPr>
              <a:ln w="22225" cap="rnd">
                <a:solidFill>
                  <a:schemeClr val="bg2"/>
                </a:solidFill>
              </a:ln>
              <a:effectLst>
                <a:glow rad="139700">
                  <a:schemeClr val="accent5">
                    <a:satMod val="175000"/>
                    <a:alpha val="14000"/>
                  </a:schemeClr>
                </a:glow>
              </a:effectLst>
            </c:spPr>
            <c:extLst>
              <c:ext xmlns:c16="http://schemas.microsoft.com/office/drawing/2014/chart" uri="{C3380CC4-5D6E-409C-BE32-E72D297353CC}">
                <c16:uniqueId val="{00000001-060B-4147-B391-60F526FB6221}"/>
              </c:ext>
            </c:extLst>
          </c:dPt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Sheet1!$F$2:$F$11</c:f>
              <c:numCache>
                <c:formatCode>General</c:formatCode>
                <c:ptCount val="10"/>
                <c:pt idx="0">
                  <c:v>4.2000000000000003E-2</c:v>
                </c:pt>
                <c:pt idx="1">
                  <c:v>3.5000000000000003E-2</c:v>
                </c:pt>
                <c:pt idx="2">
                  <c:v>0.03</c:v>
                </c:pt>
                <c:pt idx="3">
                  <c:v>2.5000000000000001E-2</c:v>
                </c:pt>
                <c:pt idx="4">
                  <c:v>0.02</c:v>
                </c:pt>
                <c:pt idx="5">
                  <c:v>1.4999999999999999E-2</c:v>
                </c:pt>
                <c:pt idx="6">
                  <c:v>0.01</c:v>
                </c:pt>
                <c:pt idx="7">
                  <c:v>5.0000000000000001E-3</c:v>
                </c:pt>
                <c:pt idx="8">
                  <c:v>3.0000000000000001E-3</c:v>
                </c:pt>
                <c:pt idx="9">
                  <c:v>1E-3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6DEF-4870-A828-C30027F63264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Run 100</c:v>
                </c:pt>
              </c:strCache>
            </c:strRef>
          </c:tx>
          <c:spPr>
            <a:ln w="22225" cap="rnd">
              <a:solidFill>
                <a:schemeClr val="accent6"/>
              </a:solidFill>
            </a:ln>
            <a:effectLst>
              <a:glow rad="139700">
                <a:schemeClr val="accent6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6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Sheet1!$G$2:$G$11</c:f>
              <c:numCache>
                <c:formatCode>General</c:formatCode>
                <c:ptCount val="10"/>
                <c:pt idx="0">
                  <c:v>3.1E-2</c:v>
                </c:pt>
                <c:pt idx="1">
                  <c:v>2.9000000000000001E-2</c:v>
                </c:pt>
                <c:pt idx="2">
                  <c:v>2.5999999999999999E-2</c:v>
                </c:pt>
                <c:pt idx="3">
                  <c:v>2.3E-2</c:v>
                </c:pt>
                <c:pt idx="4">
                  <c:v>0.02</c:v>
                </c:pt>
                <c:pt idx="5">
                  <c:v>1.7000000000000001E-2</c:v>
                </c:pt>
                <c:pt idx="6">
                  <c:v>1.4E-2</c:v>
                </c:pt>
                <c:pt idx="7">
                  <c:v>1.0999999999999999E-2</c:v>
                </c:pt>
                <c:pt idx="8">
                  <c:v>8.0000000000000002E-3</c:v>
                </c:pt>
                <c:pt idx="9">
                  <c:v>5.0000000000000001E-3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6DEF-4870-A828-C30027F632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3904911"/>
        <c:axId val="1700770048"/>
      </c:scatterChart>
      <c:valAx>
        <c:axId val="19839049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 Nova" panose="020B0504020202020204" pitchFamily="34" charset="0"/>
                <a:ea typeface="+mn-ea"/>
                <a:cs typeface="+mn-cs"/>
              </a:defRPr>
            </a:pPr>
            <a:endParaRPr lang="en-US"/>
          </a:p>
        </c:txPr>
        <c:crossAx val="1700770048"/>
        <c:crosses val="autoZero"/>
        <c:crossBetween val="midCat"/>
      </c:valAx>
      <c:valAx>
        <c:axId val="1700770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 Nova" panose="020B0504020202020204" pitchFamily="34" charset="0"/>
                <a:ea typeface="+mn-ea"/>
                <a:cs typeface="+mn-cs"/>
              </a:defRPr>
            </a:pPr>
            <a:endParaRPr lang="en-US"/>
          </a:p>
        </c:txPr>
        <c:crossAx val="1983904911"/>
        <c:crosses val="autoZero"/>
        <c:crossBetween val="midCat"/>
      </c:valAx>
      <c:spPr>
        <a:noFill/>
        <a:ln>
          <a:noFill/>
        </a:ln>
        <a:effectLst>
          <a:softEdge rad="12700"/>
        </a:effectLst>
      </c:spPr>
    </c:plotArea>
    <c:legend>
      <c:legendPos val="r"/>
      <c:layout>
        <c:manualLayout>
          <c:xMode val="edge"/>
          <c:yMode val="edge"/>
          <c:x val="0.136689577947991"/>
          <c:y val="0.78219486981305253"/>
          <c:w val="0.72049650374641139"/>
          <c:h val="0.196346456692913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rgbClr val="FFFF00"/>
            </a:solidFill>
            <a:ln w="25400" cap="flat" cmpd="sng" algn="ctr">
              <a:solidFill>
                <a:schemeClr val="accent1"/>
              </a:solidFill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spPr>
              <a:gradFill>
                <a:gsLst>
                  <a:gs pos="0">
                    <a:srgbClr val="FFFF00"/>
                  </a:gs>
                  <a:gs pos="100000">
                    <a:schemeClr val="bg2">
                      <a:lumMod val="10000"/>
                    </a:schemeClr>
                  </a:gs>
                </a:gsLst>
                <a:path path="circle">
                  <a:fillToRect l="100000" t="100000"/>
                </a:path>
              </a:gradFill>
              <a:ln w="25400" cap="flat" cmpd="sng" algn="ctr">
                <a:solidFill>
                  <a:schemeClr val="accent1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FC-4EEB-8387-9ED59983D98F}"/>
              </c:ext>
            </c:extLst>
          </c:dPt>
          <c:dPt>
            <c:idx val="1"/>
            <c:invertIfNegative val="0"/>
            <c:bubble3D val="0"/>
            <c:spPr>
              <a:gradFill>
                <a:gsLst>
                  <a:gs pos="0">
                    <a:srgbClr val="FFFF00"/>
                  </a:gs>
                  <a:gs pos="100000">
                    <a:schemeClr val="bg2">
                      <a:lumMod val="10000"/>
                    </a:schemeClr>
                  </a:gs>
                </a:gsLst>
                <a:path path="circle">
                  <a:fillToRect l="100000" t="100000"/>
                </a:path>
              </a:gradFill>
              <a:ln w="25400" cap="flat" cmpd="sng" algn="ctr">
                <a:solidFill>
                  <a:schemeClr val="accent1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2-00FC-4EEB-8387-9ED59983D98F}"/>
              </c:ext>
            </c:extLst>
          </c:dPt>
          <c:dPt>
            <c:idx val="2"/>
            <c:invertIfNegative val="0"/>
            <c:bubble3D val="0"/>
            <c:spPr>
              <a:gradFill>
                <a:gsLst>
                  <a:gs pos="0">
                    <a:srgbClr val="FFFF00"/>
                  </a:gs>
                  <a:gs pos="100000">
                    <a:schemeClr val="bg2">
                      <a:lumMod val="10000"/>
                    </a:schemeClr>
                  </a:gs>
                </a:gsLst>
                <a:path path="circle">
                  <a:fillToRect l="100000" t="100000"/>
                </a:path>
              </a:gradFill>
              <a:ln w="25400" cap="flat" cmpd="sng" algn="ctr">
                <a:solidFill>
                  <a:schemeClr val="accent1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00FC-4EEB-8387-9ED59983D98F}"/>
              </c:ext>
            </c:extLst>
          </c:dPt>
          <c:dPt>
            <c:idx val="3"/>
            <c:invertIfNegative val="0"/>
            <c:bubble3D val="0"/>
            <c:spPr>
              <a:gradFill>
                <a:gsLst>
                  <a:gs pos="0">
                    <a:srgbClr val="FFFF00"/>
                  </a:gs>
                  <a:gs pos="100000">
                    <a:schemeClr val="bg2">
                      <a:lumMod val="10000"/>
                    </a:schemeClr>
                  </a:gs>
                </a:gsLst>
                <a:path path="circle">
                  <a:fillToRect l="100000" t="100000"/>
                </a:path>
              </a:gradFill>
              <a:ln w="25400" cap="flat" cmpd="sng" algn="ctr">
                <a:solidFill>
                  <a:schemeClr val="accent1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0-00FC-4EEB-8387-9ED59983D98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Random Forest</c:v>
                </c:pt>
                <c:pt idx="1">
                  <c:v>KNN</c:v>
                </c:pt>
                <c:pt idx="2">
                  <c:v>SVM</c:v>
                </c:pt>
                <c:pt idx="3">
                  <c:v>Logistic Regression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0.96489999999999998</c:v>
                </c:pt>
                <c:pt idx="1">
                  <c:v>0.95609999999999995</c:v>
                </c:pt>
                <c:pt idx="2">
                  <c:v>0.95609999999999995</c:v>
                </c:pt>
                <c:pt idx="3">
                  <c:v>0.95609999999999995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24-47EB-A364-9AD6803D711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After</c:v>
                </c:pt>
              </c:strCache>
            </c:strRef>
          </c:tx>
          <c:spPr>
            <a:gradFill flip="none" rotWithShape="1">
              <a:gsLst>
                <a:gs pos="87500">
                  <a:srgbClr val="152B1F"/>
                </a:gs>
                <a:gs pos="75000">
                  <a:srgbClr val="123E26"/>
                </a:gs>
                <a:gs pos="50000">
                  <a:srgbClr val="0C6434"/>
                </a:gs>
                <a:gs pos="0">
                  <a:srgbClr val="00B050"/>
                </a:gs>
                <a:gs pos="100000">
                  <a:schemeClr val="bg2">
                    <a:lumMod val="1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5400" cap="flat" cmpd="sng" algn="ctr">
              <a:solidFill>
                <a:schemeClr val="accent2"/>
              </a:solidFill>
              <a:miter lim="800000"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Random Forest</c:v>
                </c:pt>
                <c:pt idx="1">
                  <c:v>KNN</c:v>
                </c:pt>
                <c:pt idx="2">
                  <c:v>SVM</c:v>
                </c:pt>
                <c:pt idx="3">
                  <c:v>Logistic Regression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>
                  <c:v>0.99209999999999998</c:v>
                </c:pt>
                <c:pt idx="1">
                  <c:v>0.96489999999999998</c:v>
                </c:pt>
                <c:pt idx="2">
                  <c:v>0.98250000000000004</c:v>
                </c:pt>
                <c:pt idx="3">
                  <c:v>0.96489999999999998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B24-47EB-A364-9AD6803D711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noFill/>
            <a:ln w="25400" cap="flat" cmpd="sng" algn="ctr">
              <a:solidFill>
                <a:schemeClr val="accent3"/>
              </a:solidFill>
              <a:miter lim="800000"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Random Forest</c:v>
                </c:pt>
                <c:pt idx="1">
                  <c:v>KNN</c:v>
                </c:pt>
                <c:pt idx="2">
                  <c:v>SVM</c:v>
                </c:pt>
                <c:pt idx="3">
                  <c:v>Logistic Regression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AB24-47EB-A364-9AD6803D711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35"/>
        <c:axId val="315538176"/>
        <c:axId val="1737672800"/>
      </c:barChart>
      <c:catAx>
        <c:axId val="315538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7672800"/>
        <c:crosses val="autoZero"/>
        <c:auto val="1"/>
        <c:lblAlgn val="ctr"/>
        <c:lblOffset val="100"/>
        <c:noMultiLvlLbl val="0"/>
      </c:catAx>
      <c:valAx>
        <c:axId val="1737672800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5538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12/25/2023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814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27164"/>
            <a:ext cx="12191998" cy="1323440"/>
          </a:xfrm>
        </p:spPr>
        <p:txBody>
          <a:bodyPr/>
          <a:lstStyle/>
          <a:p>
            <a:r>
              <a:rPr lang="en-US" sz="7200" spc="1000" dirty="0">
                <a:latin typeface="Baskerville Old Face" panose="02020602080505020303" pitchFamily="18" charset="0"/>
              </a:rPr>
              <a:t>Feature Selection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688264"/>
            <a:ext cx="12191997" cy="781119"/>
          </a:xfrm>
        </p:spPr>
        <p:txBody>
          <a:bodyPr anchor="ctr"/>
          <a:lstStyle/>
          <a:p>
            <a:r>
              <a:rPr lang="en-US" spc="1000" dirty="0">
                <a:latin typeface="Baskerville Old Face" panose="02020602080505020303" pitchFamily="18" charset="0"/>
              </a:rPr>
              <a:t>Using PSO &amp; GA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Amer Zuher &amp; Hisham Maher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D57C4-CC71-1F01-828C-BC1B63095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0"/>
            <a:ext cx="10515600" cy="1325563"/>
          </a:xfrm>
        </p:spPr>
        <p:txBody>
          <a:bodyPr/>
          <a:lstStyle/>
          <a:p>
            <a:r>
              <a:rPr lang="en-US" sz="3600" dirty="0"/>
              <a:t>The comparison on breast cancer dataset for the best features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E54752B-AA4A-2858-E49D-001BBB4BE89E}"/>
              </a:ext>
            </a:extLst>
          </p:cNvPr>
          <p:cNvGraphicFramePr>
            <a:graphicFrameLocks noGrp="1"/>
          </p:cNvGraphicFramePr>
          <p:nvPr>
            <p:ph sz="quarter" idx="29"/>
            <p:extLst>
              <p:ext uri="{D42A27DB-BD31-4B8C-83A1-F6EECF244321}">
                <p14:modId xmlns:p14="http://schemas.microsoft.com/office/powerpoint/2010/main" val="3865187500"/>
              </p:ext>
            </p:extLst>
          </p:nvPr>
        </p:nvGraphicFramePr>
        <p:xfrm>
          <a:off x="147781" y="1325563"/>
          <a:ext cx="11736389" cy="5183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9876">
                  <a:extLst>
                    <a:ext uri="{9D8B030D-6E8A-4147-A177-3AD203B41FA5}">
                      <a16:colId xmlns:a16="http://schemas.microsoft.com/office/drawing/2014/main" val="1886700380"/>
                    </a:ext>
                  </a:extLst>
                </a:gridCol>
                <a:gridCol w="8326513">
                  <a:extLst>
                    <a:ext uri="{9D8B030D-6E8A-4147-A177-3AD203B41FA5}">
                      <a16:colId xmlns:a16="http://schemas.microsoft.com/office/drawing/2014/main" val="3514491924"/>
                    </a:ext>
                  </a:extLst>
                </a:gridCol>
              </a:tblGrid>
              <a:tr h="7070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i="0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Algo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Features are selected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2076292"/>
                  </a:ext>
                </a:extLst>
              </a:tr>
              <a:tr h="8952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i="0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PSO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[13,15 ,22, 24,17]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9874031"/>
                  </a:ext>
                </a:extLst>
              </a:tr>
              <a:tr h="8952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i="0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GA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[3,10,12,14,16,18,19,20,22,24,26,29]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480482"/>
                  </a:ext>
                </a:extLst>
              </a:tr>
              <a:tr h="8952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RFE 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[7, 3, 21, 20, 22]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178466"/>
                  </a:ext>
                </a:extLst>
              </a:tr>
              <a:tr h="8952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i="0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LASSO 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[7, 20, 21, 27, 28]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697070"/>
                  </a:ext>
                </a:extLst>
              </a:tr>
              <a:tr h="8952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PCA </a:t>
                      </a:r>
                      <a:endParaRPr lang="en-ZA" sz="1600" b="1" i="0" u="none" strike="noStrike" noProof="1">
                        <a:solidFill>
                          <a:schemeClr val="bg1"/>
                        </a:solidFill>
                        <a:effectLst/>
                        <a:latin typeface="Arial Nova" panose="020B0504020202020204" pitchFamily="34" charset="0"/>
                        <a:cs typeface="Biome" panose="020B05030302040208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[7, 6, 27, 5, 22]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51059"/>
                  </a:ext>
                </a:extLst>
              </a:tr>
            </a:tbl>
          </a:graphicData>
        </a:graphic>
      </p:graphicFrame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5545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0113" y="3426703"/>
            <a:ext cx="4373593" cy="2616883"/>
          </a:xfrm>
        </p:spPr>
        <p:txBody>
          <a:bodyPr/>
          <a:lstStyle/>
          <a:p>
            <a:r>
              <a:rPr lang="en-US" sz="2000" dirty="0"/>
              <a:t>you can contact us for any questions</a:t>
            </a:r>
          </a:p>
          <a:p>
            <a:endParaRPr lang="en-US" dirty="0"/>
          </a:p>
          <a:p>
            <a:r>
              <a:rPr lang="en-US" sz="1400" dirty="0"/>
              <a:t>Amer Zuher​</a:t>
            </a:r>
          </a:p>
          <a:p>
            <a:r>
              <a:rPr lang="en-US" sz="1400" dirty="0"/>
              <a:t>Gmail: ameralreahy@gmail.com</a:t>
            </a:r>
          </a:p>
          <a:p>
            <a:endParaRPr lang="en-US" sz="1400" dirty="0"/>
          </a:p>
          <a:p>
            <a:r>
              <a:rPr lang="en-US" sz="1400" dirty="0"/>
              <a:t>Hisham Maher</a:t>
            </a:r>
          </a:p>
          <a:p>
            <a:r>
              <a:rPr lang="en-US" sz="1400" dirty="0"/>
              <a:t>Gmail: hishamsunejq123@gmail.com</a:t>
            </a:r>
          </a:p>
          <a:p>
            <a:endParaRPr lang="en-US" sz="1400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1224" y="2660431"/>
            <a:ext cx="8661840" cy="3999162"/>
          </a:xfrm>
        </p:spPr>
        <p:txBody>
          <a:bodyPr/>
          <a:lstStyle/>
          <a:p>
            <a:pPr algn="l">
              <a:buFont typeface="+mj-lt"/>
              <a:buAutoNum type="arabicPeriod"/>
            </a:pPr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Comprehensive Testing:</a:t>
            </a:r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pPr lvl="1"/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The algorithms have undergone thorough testing across a diverse range of datasets.</a:t>
            </a:r>
          </a:p>
          <a:p>
            <a:pPr algn="l">
              <a:buFont typeface="+mj-lt"/>
              <a:buAutoNum type="arabicPeriod"/>
            </a:pPr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Extensive Runtime:</a:t>
            </a:r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pPr lvl="1"/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Results have been obtained through numerous and prolonged runs to ensure robustness and reliability.</a:t>
            </a:r>
          </a:p>
          <a:p>
            <a:pPr algn="l">
              <a:buFont typeface="+mj-lt"/>
              <a:buAutoNum type="arabicPeriod"/>
            </a:pPr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Comparison with Other Models:</a:t>
            </a:r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pPr lvl="1"/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Following the extensive testing, we conducted a comprehensive comparison between our proposed models and other established feature selection techniques.</a:t>
            </a:r>
          </a:p>
          <a:p>
            <a:endParaRPr lang="en-US" sz="14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Objective Function in PSO &amp; GA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pPr algn="ctr"/>
            <a:r>
              <a:rPr lang="en-US" sz="4000" dirty="0"/>
              <a:t>PSO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pPr algn="ctr"/>
            <a:r>
              <a:rPr lang="en-US" sz="4000" dirty="0"/>
              <a:t>GA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Fitness function in PSO aims to minimize the error in a Random Forest classifier.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Demonstrates the focus on optimizing feature subsets for improved accuracy.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dirty="0"/>
              <a:t>Develop an efficient Genetic Algorithm for feature selection to minimize processing time while optimizing subsets, enhancing performance across diverse machine learning algorithms like Random Forest, k-Nearest Neighbors (KNN), and Linear Regression.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0513E-92B6-D7F0-89B7-75CC8F53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480" y="2487224"/>
            <a:ext cx="10515601" cy="1325563"/>
          </a:xfrm>
        </p:spPr>
        <p:txBody>
          <a:bodyPr/>
          <a:lstStyle/>
          <a:p>
            <a:r>
              <a:rPr lang="en-US" sz="6000" dirty="0">
                <a:latin typeface="Baskerville Old Face" panose="02020602080505020303" pitchFamily="18" charset="0"/>
              </a:rPr>
              <a:t>Feature selection using PSO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1A3A6BF-D8DF-EA15-6DFC-C15D3512B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3084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1227766"/>
            <a:ext cx="10515601" cy="1325563"/>
          </a:xfrm>
        </p:spPr>
        <p:txBody>
          <a:bodyPr/>
          <a:lstStyle/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Advantages of PSO for Feature Selection"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Global optimization capabilities.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Adaptability to different problems.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Parallel execution for efficiency.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164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8" descr="Bar chart">
            <a:extLst>
              <a:ext uri="{FF2B5EF4-FFF2-40B4-BE49-F238E27FC236}">
                <a16:creationId xmlns:a16="http://schemas.microsoft.com/office/drawing/2014/main" id="{1620C48A-19EE-1F0D-94AD-BCDBB9743190}"/>
              </a:ext>
            </a:extLst>
          </p:cNvPr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770715915"/>
              </p:ext>
            </p:extLst>
          </p:nvPr>
        </p:nvGraphicFramePr>
        <p:xfrm>
          <a:off x="138545" y="1323565"/>
          <a:ext cx="11745626" cy="52677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78B6A01-5CD0-C080-08DE-E8C976F2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6"/>
            <a:ext cx="10515600" cy="1094220"/>
          </a:xfrm>
        </p:spPr>
        <p:txBody>
          <a:bodyPr/>
          <a:lstStyle/>
          <a:p>
            <a:pPr algn="ctr"/>
            <a:r>
              <a:rPr lang="en-US" sz="4000" dirty="0"/>
              <a:t>variation in results across 100 runs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8AF1A45-96E7-8AE8-20C9-11D4E158F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6455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 descr="Line chart">
            <a:extLst>
              <a:ext uri="{FF2B5EF4-FFF2-40B4-BE49-F238E27FC236}">
                <a16:creationId xmlns:a16="http://schemas.microsoft.com/office/drawing/2014/main" id="{6EF5FA41-5E83-C956-88EC-E708C9C47D7E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3968790454"/>
              </p:ext>
            </p:extLst>
          </p:nvPr>
        </p:nvGraphicFramePr>
        <p:xfrm>
          <a:off x="849313" y="1682750"/>
          <a:ext cx="10493375" cy="5175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/>
              <a:t>variation the Fitness across multiple runs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0513E-92B6-D7F0-89B7-75CC8F53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480" y="2487224"/>
            <a:ext cx="10515601" cy="1325563"/>
          </a:xfrm>
        </p:spPr>
        <p:txBody>
          <a:bodyPr/>
          <a:lstStyle/>
          <a:p>
            <a:r>
              <a:rPr lang="en-US" sz="6000" dirty="0">
                <a:latin typeface="Baskerville Old Face" panose="02020602080505020303" pitchFamily="18" charset="0"/>
              </a:rPr>
              <a:t>Feature selection using GA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1A3A6BF-D8DF-EA15-6DFC-C15D3512B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335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E1BB9-F2BF-B69E-BFF6-4D20EFC94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6"/>
            <a:ext cx="10515600" cy="1185300"/>
          </a:xfrm>
        </p:spPr>
        <p:txBody>
          <a:bodyPr/>
          <a:lstStyle/>
          <a:p>
            <a:r>
              <a:rPr lang="en-US" b="0" i="0" dirty="0">
                <a:solidFill>
                  <a:srgbClr val="E3E3E3"/>
                </a:solidFill>
                <a:effectLst/>
                <a:latin typeface="Google Sans"/>
              </a:rPr>
              <a:t>Algorithm Performance Before and After Feature Selection</a:t>
            </a:r>
            <a:endParaRPr lang="en-US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55438B80-714E-796F-583F-40780F8BAA94}"/>
              </a:ext>
            </a:extLst>
          </p:cNvPr>
          <p:cNvGraphicFramePr>
            <a:graphicFrameLocks noGrp="1"/>
          </p:cNvGraphicFramePr>
          <p:nvPr>
            <p:ph sz="quarter" idx="29"/>
          </p:nvPr>
        </p:nvGraphicFramePr>
        <p:xfrm>
          <a:off x="450167" y="1550426"/>
          <a:ext cx="11559270" cy="5181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B4445-5754-C5F3-471F-6FF2456C6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5B5209-D3F9-B19E-90A9-D3C266969259}"/>
              </a:ext>
            </a:extLst>
          </p:cNvPr>
          <p:cNvSpPr txBox="1"/>
          <p:nvPr/>
        </p:nvSpPr>
        <p:spPr>
          <a:xfrm>
            <a:off x="1448971" y="1838738"/>
            <a:ext cx="1716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0.2561</a:t>
            </a:r>
            <a:r>
              <a:rPr lang="en-US" dirty="0"/>
              <a:t>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0.2176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6226A8-95CF-E7C1-D1F9-B2BFCD50AFFC}"/>
              </a:ext>
            </a:extLst>
          </p:cNvPr>
          <p:cNvSpPr txBox="1"/>
          <p:nvPr/>
        </p:nvSpPr>
        <p:spPr>
          <a:xfrm>
            <a:off x="4027032" y="1838738"/>
            <a:ext cx="1716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0.0080</a:t>
            </a:r>
            <a:r>
              <a:rPr lang="en-US" dirty="0"/>
              <a:t>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0.0095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3E4727-8599-A841-87D0-12AAC64D35B6}"/>
              </a:ext>
            </a:extLst>
          </p:cNvPr>
          <p:cNvSpPr txBox="1"/>
          <p:nvPr/>
        </p:nvSpPr>
        <p:spPr>
          <a:xfrm>
            <a:off x="9307265" y="1838738"/>
            <a:ext cx="1716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0.0050</a:t>
            </a:r>
            <a:r>
              <a:rPr lang="en-US" dirty="0"/>
              <a:t>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0.0036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8E436F-9A5C-FD2C-978B-E53385145D92}"/>
              </a:ext>
            </a:extLst>
          </p:cNvPr>
          <p:cNvSpPr txBox="1"/>
          <p:nvPr/>
        </p:nvSpPr>
        <p:spPr>
          <a:xfrm>
            <a:off x="11292868" y="1828800"/>
            <a:ext cx="856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Time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193969-628B-0BEC-6B27-7ACB39EA3D94}"/>
              </a:ext>
            </a:extLst>
          </p:cNvPr>
          <p:cNvSpPr txBox="1"/>
          <p:nvPr/>
        </p:nvSpPr>
        <p:spPr>
          <a:xfrm>
            <a:off x="6605094" y="1838738"/>
            <a:ext cx="1716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0.8976</a:t>
            </a:r>
            <a:r>
              <a:rPr lang="en-US" dirty="0"/>
              <a:t>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1.3920</a:t>
            </a:r>
          </a:p>
        </p:txBody>
      </p:sp>
    </p:spTree>
    <p:extLst>
      <p:ext uri="{BB962C8B-B14F-4D97-AF65-F5344CB8AC3E}">
        <p14:creationId xmlns:p14="http://schemas.microsoft.com/office/powerpoint/2010/main" val="28577729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c26f54d-4f6e-4fdf-80e2-aa295395c49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D8B12ED5248D4598090A7E9CF1A9E5" ma:contentTypeVersion="7" ma:contentTypeDescription="Create a new document." ma:contentTypeScope="" ma:versionID="cac0a807dd427659ff2212e9e37ee9e1">
  <xsd:schema xmlns:xsd="http://www.w3.org/2001/XMLSchema" xmlns:xs="http://www.w3.org/2001/XMLSchema" xmlns:p="http://schemas.microsoft.com/office/2006/metadata/properties" xmlns:ns3="5c26f54d-4f6e-4fdf-80e2-aa295395c494" xmlns:ns4="ce11aa0e-4ea7-41f8-882b-ac94d12f089c" targetNamespace="http://schemas.microsoft.com/office/2006/metadata/properties" ma:root="true" ma:fieldsID="54ad7e9862e5ad54ef67bbddb7bd1096" ns3:_="" ns4:_="">
    <xsd:import namespace="5c26f54d-4f6e-4fdf-80e2-aa295395c494"/>
    <xsd:import namespace="ce11aa0e-4ea7-41f8-882b-ac94d12f089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26f54d-4f6e-4fdf-80e2-aa295395c4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11aa0e-4ea7-41f8-882b-ac94d12f089c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6D7367-F508-4F80-B02C-79260B726607}">
  <ds:schemaRefs>
    <ds:schemaRef ds:uri="http://www.w3.org/XML/1998/namespace"/>
    <ds:schemaRef ds:uri="http://schemas.microsoft.com/office/2006/documentManagement/types"/>
    <ds:schemaRef ds:uri="ce11aa0e-4ea7-41f8-882b-ac94d12f089c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purl.org/dc/elements/1.1/"/>
    <ds:schemaRef ds:uri="http://schemas.microsoft.com/office/infopath/2007/PartnerControls"/>
    <ds:schemaRef ds:uri="5c26f54d-4f6e-4fdf-80e2-aa295395c494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EC29C3-0A2D-401F-95E5-416337389BC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c26f54d-4f6e-4fdf-80e2-aa295395c494"/>
    <ds:schemaRef ds:uri="ce11aa0e-4ea7-41f8-882b-ac94d12f089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{B4A8307D-6A19-4920-900C-D810FE29BD79}tf11936837_win32</Template>
  <TotalTime>180</TotalTime>
  <Words>303</Words>
  <Application>Microsoft Office PowerPoint</Application>
  <PresentationFormat>Widescreen</PresentationFormat>
  <Paragraphs>65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Arial Nova</vt:lpstr>
      <vt:lpstr>Baskerville Old Face</vt:lpstr>
      <vt:lpstr>Biome</vt:lpstr>
      <vt:lpstr>Biome Light</vt:lpstr>
      <vt:lpstr>Calibri</vt:lpstr>
      <vt:lpstr>Google Sans</vt:lpstr>
      <vt:lpstr>Segoe UI</vt:lpstr>
      <vt:lpstr>Söhne</vt:lpstr>
      <vt:lpstr>Office Theme</vt:lpstr>
      <vt:lpstr>Feature Selection</vt:lpstr>
      <vt:lpstr>Introduction</vt:lpstr>
      <vt:lpstr>Objective Function in PSO &amp; GA</vt:lpstr>
      <vt:lpstr>Feature selection using PSO</vt:lpstr>
      <vt:lpstr>Advantages of PSO for Feature Selection"</vt:lpstr>
      <vt:lpstr>variation in results across 100 runs</vt:lpstr>
      <vt:lpstr>variation the Fitness across multiple runs</vt:lpstr>
      <vt:lpstr>Feature selection using GA</vt:lpstr>
      <vt:lpstr>Algorithm Performance Before and After Feature Selection</vt:lpstr>
      <vt:lpstr>The comparison on breast cancer dataset for the best features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Feature Selection</dc:title>
  <dc:creator>عامر زهير عبد الحافظ الرياحي</dc:creator>
  <cp:lastModifiedBy>عامر زهير عبد الحافظ الرياحي</cp:lastModifiedBy>
  <cp:revision>9</cp:revision>
  <dcterms:created xsi:type="dcterms:W3CDTF">2023-12-23T19:50:00Z</dcterms:created>
  <dcterms:modified xsi:type="dcterms:W3CDTF">2023-12-25T19:46:53Z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0x0101008AD8B12ED5248D4598090A7E9CF1A9E5</vt:lpwstr>
  </property>
</Properties>
</file>

<file path=docProps/thumbnail.jpeg>
</file>